
<file path=[Content_Types].xml><?xml version="1.0" encoding="utf-8"?>
<Types xmlns="http://schemas.openxmlformats.org/package/2006/content-types">
  <Override PartName="/ppt/slides/slide29.xml" ContentType="application/vnd.openxmlformats-officedocument.presentationml.slide+xml"/>
  <Override PartName="/ppt/slides/slide47.xml" ContentType="application/vnd.openxmlformats-officedocument.presentationml.slide+xml"/>
  <Override PartName="/ppt/slides/slide58.xml" ContentType="application/vnd.openxmlformats-officedocument.presentationml.slide+xml"/>
  <Override PartName="/ppt/notesSlides/notesSlide2.xml" ContentType="application/vnd.openxmlformats-officedocument.presentationml.notesSlide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36.xml" ContentType="application/vnd.openxmlformats-officedocument.presentationml.slide+xml"/>
  <Override PartName="/ppt/slides/slide54.xml" ContentType="application/vnd.openxmlformats-officedocument.presentationml.slide+xml"/>
  <Override PartName="/ppt/slides/slide65.xml" ContentType="application/vnd.openxmlformats-officedocument.presentationml.slide+xml"/>
  <Override PartName="/ppt/slideLayouts/slideLayout6.xml" ContentType="application/vnd.openxmlformats-officedocument.presentationml.slideLayout+xml"/>
  <Override PartName="/ppt/notesSlides/notesSlide3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67.xml" ContentType="application/vnd.openxmlformats-officedocument.presentationml.notesSlide+xml"/>
  <Override PartName="/ppt/slides/slide25.xml" ContentType="application/vnd.openxmlformats-officedocument.presentationml.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27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56.xml" ContentType="application/vnd.openxmlformats-officedocument.presentationml.notesSlide+xml"/>
  <Default Extension="xml" ContentType="application/xml"/>
  <Override PartName="/ppt/slides/slide14.xml" ContentType="application/vnd.openxmlformats-officedocument.presentationml.slide+xml"/>
  <Override PartName="/ppt/slides/slide32.xml" ContentType="application/vnd.openxmlformats-officedocument.presentationml.slide+xml"/>
  <Override PartName="/ppt/slides/slide50.xml" ContentType="application/vnd.openxmlformats-officedocument.presentationml.slide+xml"/>
  <Override PartName="/ppt/slides/slide61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63.xml" ContentType="application/vnd.openxmlformats-officedocument.presentationml.notesSlide+xml"/>
  <Override PartName="/ppt/slides/slide1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notesSlides/notesSlide23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9.xml" ContentType="application/vnd.openxmlformats-officedocument.presentationml.slide+xml"/>
  <Override PartName="/ppt/slides/slide59.xml" ContentType="application/vnd.openxmlformats-officedocument.presentationml.slide+xml"/>
  <Override PartName="/ppt/viewProps.xml" ContentType="application/vnd.openxmlformats-officedocument.presentationml.viewProp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48.xml" ContentType="application/vnd.openxmlformats-officedocument.presentationml.slide+xml"/>
  <Override PartName="/ppt/slides/slide66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3.xml" ContentType="application/vnd.openxmlformats-officedocument.presentationml.notesSlide+xml"/>
  <Default Extension="png" ContentType="image/png"/>
  <Override PartName="/ppt/notesSlides/notesSlide68.xml" ContentType="application/vnd.openxmlformats-officedocument.presentationml.notes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55.xml" ContentType="application/vnd.openxmlformats-officedocument.presentationml.slide+xml"/>
  <Override PartName="/ppt/presProps.xml" ContentType="application/vnd.openxmlformats-officedocument.presentationml.presProps+xml"/>
  <Override PartName="/ppt/theme/theme2.xml" ContentType="application/vnd.openxmlformats-officedocument.theme+xml"/>
  <Override PartName="/ppt/notesSlides/notesSlide39.xml" ContentType="application/vnd.openxmlformats-officedocument.presentationml.notesSlide+xml"/>
  <Override PartName="/ppt/notesSlides/notesSlide57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33.xml" ContentType="application/vnd.openxmlformats-officedocument.presentationml.slide+xml"/>
  <Override PartName="/ppt/slides/slide44.xml" ContentType="application/vnd.openxmlformats-officedocument.presentationml.slide+xml"/>
  <Override PartName="/ppt/slides/slide62.xml" ContentType="application/vnd.openxmlformats-officedocument.presentationml.slide+xml"/>
  <Override PartName="/ppt/slideLayouts/slideLayout3.xml" ContentType="application/vnd.openxmlformats-officedocument.presentationml.slideLayout+xml"/>
  <Override PartName="/ppt/notesSlides/notesSlide1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64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22.xml" ContentType="application/vnd.openxmlformats-officedocument.presentationml.slide+xml"/>
  <Override PartName="/ppt/slides/slide51.xml" ContentType="application/vnd.openxmlformats-officedocument.presentationml.slide+xml"/>
  <Override PartName="/ppt/notesSlides/notesSlide2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53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2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60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6.xml" ContentType="application/vnd.openxmlformats-officedocument.presentationml.notesSlide+xml"/>
  <Override PartName="/ppt/slides/slide8.xml" ContentType="application/vnd.openxmlformats-officedocument.presentationml.slide+xml"/>
  <Override PartName="/ppt/slides/slide49.xml" ContentType="application/vnd.openxmlformats-officedocument.presentationml.slide+xml"/>
  <Override PartName="/ppt/handoutMasters/handoutMaster1.xml" ContentType="application/vnd.openxmlformats-officedocument.presentationml.handoutMaster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s/slide38.xml" ContentType="application/vnd.openxmlformats-officedocument.presentationml.slide+xml"/>
  <Override PartName="/ppt/slides/slide56.xml" ContentType="application/vnd.openxmlformats-officedocument.presentationml.slide+xml"/>
  <Override PartName="/ppt/slides/slide67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27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notesSlides/notesSlide29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58.xml" ContentType="application/vnd.openxmlformats-officedocument.presentationml.notesSlid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34.xml" ContentType="application/vnd.openxmlformats-officedocument.presentationml.slide+xml"/>
  <Override PartName="/ppt/slides/slide52.xml" ContentType="application/vnd.openxmlformats-officedocument.presentationml.slide+xml"/>
  <Override PartName="/ppt/slides/slide63.xml" ContentType="application/vnd.openxmlformats-officedocument.presentationml.slide+xml"/>
  <Override PartName="/ppt/notesSlides/notesSlide18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65.xml" ContentType="application/vnd.openxmlformats-officedocument.presentationml.notesSlide+xml"/>
  <Default Extension="rels" ContentType="application/vnd.openxmlformats-package.relationships+xml"/>
  <Override PartName="/ppt/slides/slide23.xml" ContentType="application/vnd.openxmlformats-officedocument.presentationml.slide+xml"/>
  <Override PartName="/ppt/slides/slide41.xml" ContentType="application/vnd.openxmlformats-officedocument.presentationml.slide+xml"/>
  <Override PartName="/ppt/notesSlides/notesSlide25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54.xml" ContentType="application/vnd.openxmlformats-officedocument.presentationml.notesSlide+xml"/>
  <Override PartName="/ppt/slides/slide12.xml" ContentType="application/vnd.openxmlformats-officedocument.presentationml.slide+xml"/>
  <Override PartName="/ppt/slides/slide30.xml" ContentType="application/vnd.openxmlformats-officedocument.presentationml.slide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68.xml" ContentType="application/vnd.openxmlformats-officedocument.presentationml.slide+xml"/>
  <Override PartName="/ppt/slideLayouts/slideLayout9.xml" ContentType="application/vnd.openxmlformats-officedocument.presentationml.slideLayout+xml"/>
  <Override PartName="/ppt/notesSlides/notesSlide5.xml" ContentType="application/vnd.openxmlformats-officedocument.presentationml.notes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57.xml" ContentType="application/vnd.openxmlformats-officedocument.presentationml.slide+xml"/>
  <Override PartName="/ppt/notesSlides/notesSlide1.xml" ContentType="application/vnd.openxmlformats-officedocument.presentationml.notesSlide+xml"/>
  <Override PartName="/ppt/notesSlides/notesSlide59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46.xml" ContentType="application/vnd.openxmlformats-officedocument.presentationml.slide+xml"/>
  <Override PartName="/ppt/slides/slide64.xml" ContentType="application/vnd.openxmlformats-officedocument.presentationml.slide+xml"/>
  <Override PartName="/ppt/slideLayouts/slideLayout5.xml" ContentType="application/vnd.openxmlformats-officedocument.presentationml.slideLayout+xml"/>
  <Override PartName="/ppt/notesSlides/notesSlide19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66.xml" ContentType="application/vnd.openxmlformats-officedocument.presentationml.notesSlide+xml"/>
  <Override PartName="/ppt/slides/slide24.xml" ContentType="application/vnd.openxmlformats-officedocument.presentationml.slide+xml"/>
  <Override PartName="/ppt/slides/slide35.xml" ContentType="application/vnd.openxmlformats-officedocument.presentationml.slide+xml"/>
  <Override PartName="/ppt/slides/slide53.xml" ContentType="application/vnd.openxmlformats-officedocument.presentationml.slide+xml"/>
  <Default Extension="jpeg" ContentType="image/jpeg"/>
  <Override PartName="/ppt/notesSlides/notesSlide37.xml" ContentType="application/vnd.openxmlformats-officedocument.presentationml.notesSlide+xml"/>
  <Override PartName="/ppt/notesSlides/notesSlide55.xml" ContentType="application/vnd.openxmlformats-officedocument.presentationml.notesSlide+xml"/>
  <Override PartName="/ppt/slides/slide13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60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62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0"/>
  </p:notesMasterIdLst>
  <p:handoutMasterIdLst>
    <p:handoutMasterId r:id="rId71"/>
  </p:handoutMasterIdLst>
  <p:sldIdLst>
    <p:sldId id="296" r:id="rId2"/>
    <p:sldId id="320" r:id="rId3"/>
    <p:sldId id="317" r:id="rId4"/>
    <p:sldId id="319" r:id="rId5"/>
    <p:sldId id="328" r:id="rId6"/>
    <p:sldId id="329" r:id="rId7"/>
    <p:sldId id="258" r:id="rId8"/>
    <p:sldId id="259" r:id="rId9"/>
    <p:sldId id="297" r:id="rId10"/>
    <p:sldId id="256" r:id="rId11"/>
    <p:sldId id="283" r:id="rId12"/>
    <p:sldId id="282" r:id="rId13"/>
    <p:sldId id="284" r:id="rId14"/>
    <p:sldId id="285" r:id="rId15"/>
    <p:sldId id="286" r:id="rId16"/>
    <p:sldId id="269" r:id="rId17"/>
    <p:sldId id="287" r:id="rId18"/>
    <p:sldId id="293" r:id="rId19"/>
    <p:sldId id="278" r:id="rId20"/>
    <p:sldId id="298" r:id="rId21"/>
    <p:sldId id="300" r:id="rId22"/>
    <p:sldId id="288" r:id="rId23"/>
    <p:sldId id="310" r:id="rId24"/>
    <p:sldId id="302" r:id="rId25"/>
    <p:sldId id="301" r:id="rId26"/>
    <p:sldId id="299" r:id="rId27"/>
    <p:sldId id="272" r:id="rId28"/>
    <p:sldId id="289" r:id="rId29"/>
    <p:sldId id="290" r:id="rId30"/>
    <p:sldId id="303" r:id="rId31"/>
    <p:sldId id="281" r:id="rId32"/>
    <p:sldId id="304" r:id="rId33"/>
    <p:sldId id="305" r:id="rId34"/>
    <p:sldId id="292" r:id="rId35"/>
    <p:sldId id="273" r:id="rId36"/>
    <p:sldId id="306" r:id="rId37"/>
    <p:sldId id="307" r:id="rId38"/>
    <p:sldId id="330" r:id="rId39"/>
    <p:sldId id="308" r:id="rId40"/>
    <p:sldId id="309" r:id="rId41"/>
    <p:sldId id="331" r:id="rId42"/>
    <p:sldId id="257" r:id="rId43"/>
    <p:sldId id="323" r:id="rId44"/>
    <p:sldId id="260" r:id="rId45"/>
    <p:sldId id="261" r:id="rId46"/>
    <p:sldId id="311" r:id="rId47"/>
    <p:sldId id="263" r:id="rId48"/>
    <p:sldId id="312" r:id="rId49"/>
    <p:sldId id="313" r:id="rId50"/>
    <p:sldId id="326" r:id="rId51"/>
    <p:sldId id="325" r:id="rId52"/>
    <p:sldId id="324" r:id="rId53"/>
    <p:sldId id="327" r:id="rId54"/>
    <p:sldId id="264" r:id="rId55"/>
    <p:sldId id="265" r:id="rId56"/>
    <p:sldId id="266" r:id="rId57"/>
    <p:sldId id="267" r:id="rId58"/>
    <p:sldId id="275" r:id="rId59"/>
    <p:sldId id="280" r:id="rId60"/>
    <p:sldId id="314" r:id="rId61"/>
    <p:sldId id="274" r:id="rId62"/>
    <p:sldId id="279" r:id="rId63"/>
    <p:sldId id="276" r:id="rId64"/>
    <p:sldId id="277" r:id="rId65"/>
    <p:sldId id="316" r:id="rId66"/>
    <p:sldId id="315" r:id="rId67"/>
    <p:sldId id="295" r:id="rId68"/>
    <p:sldId id="322" r:id="rId69"/>
  </p:sldIdLst>
  <p:sldSz cx="9144000" cy="6858000" type="screen4x3"/>
  <p:notesSz cx="9737725" cy="6858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3300"/>
    </p:penClr>
  </p:showPr>
  <p:clrMru>
    <a:srgbClr val="FF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483" autoAdjust="0"/>
    <p:restoredTop sz="94537" autoAdjust="0"/>
  </p:normalViewPr>
  <p:slideViewPr>
    <p:cSldViewPr>
      <p:cViewPr varScale="1">
        <p:scale>
          <a:sx n="80" d="100"/>
          <a:sy n="80" d="100"/>
        </p:scale>
        <p:origin x="-258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88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50" d="100"/>
        <a:sy n="50" d="100"/>
      </p:scale>
      <p:origin x="0" y="2694"/>
    </p:cViewPr>
  </p:sorterViewPr>
  <p:notesViewPr>
    <p:cSldViewPr>
      <p:cViewPr varScale="1">
        <p:scale>
          <a:sx n="75" d="100"/>
          <a:sy n="75" d="100"/>
        </p:scale>
        <p:origin x="-714" y="-102"/>
      </p:cViewPr>
      <p:guideLst>
        <p:guide orient="horz" pos="2160"/>
        <p:guide pos="3067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" Type="http://schemas.openxmlformats.org/officeDocument/2006/relationships/slide" Target="slides/slide6.xml"/><Relationship Id="rId71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notesMaster" Target="notesMasters/notesMaster1.xml"/><Relationship Id="rId75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9575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5516563" y="0"/>
            <a:ext cx="4219575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>
                <a:cs typeface="+mn-cs"/>
              </a:defRPr>
            </a:lvl1pPr>
          </a:lstStyle>
          <a:p>
            <a:pPr>
              <a:defRPr/>
            </a:pPr>
            <a:fld id="{FF8E877E-F671-4509-8B5C-A3DDEDC0A39D}" type="datetimeFigureOut">
              <a:rPr lang="en-US"/>
              <a:pPr>
                <a:defRPr/>
              </a:pPr>
              <a:t>9/6/2010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4219575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5516563" y="6513513"/>
            <a:ext cx="4219575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>
                <a:cs typeface="+mn-cs"/>
              </a:defRPr>
            </a:lvl1pPr>
          </a:lstStyle>
          <a:p>
            <a:pPr>
              <a:defRPr/>
            </a:pPr>
            <a:fld id="{D6DEF2ED-1E24-4459-8D6C-8048BAC7DD9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9575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516563" y="0"/>
            <a:ext cx="4219575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cs typeface="+mn-cs"/>
              </a:defRPr>
            </a:lvl1pPr>
          </a:lstStyle>
          <a:p>
            <a:pPr>
              <a:defRPr/>
            </a:pPr>
            <a:fld id="{ADE0EAB5-AB5D-4269-A0E1-3EAF16D44D9D}" type="datetimeFigureOut">
              <a:rPr lang="en-US"/>
              <a:pPr>
                <a:defRPr/>
              </a:pPr>
              <a:t>9/6/2010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154363" y="514350"/>
            <a:ext cx="3429000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 smtClean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73138" y="3257550"/>
            <a:ext cx="7791450" cy="3086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GB" noProof="0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4219575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516563" y="6513513"/>
            <a:ext cx="4219575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cs typeface="+mn-cs"/>
              </a:defRPr>
            </a:lvl1pPr>
          </a:lstStyle>
          <a:p>
            <a:pPr>
              <a:defRPr/>
            </a:pPr>
            <a:fld id="{325EEE91-AEF8-40CA-B9F6-9C2C1A81DD2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6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6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6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6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939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smtClean="0"/>
          </a:p>
        </p:txBody>
      </p:sp>
      <p:sp>
        <p:nvSpPr>
          <p:cNvPr id="593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36894C4-A34B-45CD-BC87-400DD530AD25}" type="slidenum">
              <a:rPr lang="en-GB" smtClean="0"/>
              <a:pPr/>
              <a:t>1</a:t>
            </a:fld>
            <a:endParaRPr lang="en-GB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25EEE91-AEF8-40CA-B9F6-9C2C1A81DD2B}" type="slidenum">
              <a:rPr lang="en-GB" smtClean="0"/>
              <a:pPr>
                <a:defRPr/>
              </a:pPr>
              <a:t>2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25EEE91-AEF8-40CA-B9F6-9C2C1A81DD2B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25EEE91-AEF8-40CA-B9F6-9C2C1A81DD2B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939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593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EA7D55A1-6259-4891-9BD0-460256DB6173}" type="slidenum">
              <a:rPr lang="en-GB" smtClean="0"/>
              <a:pPr/>
              <a:t>5</a:t>
            </a:fld>
            <a:endParaRPr lang="en-GB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25EEE91-AEF8-40CA-B9F6-9C2C1A81DD2B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0419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6042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2D6A5C83-8C49-42A5-BC8D-5DAD547C621D}" type="slidenum">
              <a:rPr lang="en-GB" smtClean="0"/>
              <a:pPr/>
              <a:t>7</a:t>
            </a:fld>
            <a:endParaRPr lang="en-GB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43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614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95323546-E1E1-4C59-897F-A0E215764EC8}" type="slidenum">
              <a:rPr lang="en-GB" smtClean="0"/>
              <a:pPr/>
              <a:t>8</a:t>
            </a:fld>
            <a:endParaRPr lang="en-GB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246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smtClean="0"/>
          </a:p>
        </p:txBody>
      </p:sp>
      <p:sp>
        <p:nvSpPr>
          <p:cNvPr id="6246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7551BBA0-E83E-44AE-BA44-A06DCAAB4309}" type="slidenum">
              <a:rPr lang="en-GB" smtClean="0"/>
              <a:pPr/>
              <a:t>9</a:t>
            </a:fld>
            <a:endParaRPr lang="en-GB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349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6349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82576C97-FDF3-4ABB-B806-055015B4E7BB}" type="slidenum">
              <a:rPr lang="en-GB" smtClean="0"/>
              <a:pPr/>
              <a:t>10</a:t>
            </a:fld>
            <a:endParaRPr lang="en-GB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451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645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89BCD4EF-A5BD-4ABB-8161-54E0E4C4E824}" type="slidenum">
              <a:rPr lang="en-GB" smtClean="0"/>
              <a:pPr/>
              <a:t>11</a:t>
            </a:fld>
            <a:endParaRPr lang="en-GB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5539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6554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F398C1AC-3B05-41A0-81F0-36A3A3E018AF}" type="slidenum">
              <a:rPr lang="en-GB" smtClean="0"/>
              <a:pPr/>
              <a:t>12</a:t>
            </a:fld>
            <a:endParaRPr lang="en-GB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6563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665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66A996DA-21F7-47DF-B1B4-A803F41DC988}" type="slidenum">
              <a:rPr lang="en-GB" smtClean="0"/>
              <a:pPr/>
              <a:t>13</a:t>
            </a:fld>
            <a:endParaRPr lang="en-GB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758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675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76FFC2C4-E609-43A9-ABE7-1A1BACAF9687}" type="slidenum">
              <a:rPr lang="en-GB" smtClean="0"/>
              <a:pPr/>
              <a:t>14</a:t>
            </a:fld>
            <a:endParaRPr lang="en-GB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861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6861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8362818A-21B7-47EC-AB2D-7F2E7D2C5D86}" type="slidenum">
              <a:rPr lang="en-GB" smtClean="0"/>
              <a:pPr/>
              <a:t>15</a:t>
            </a:fld>
            <a:endParaRPr lang="en-GB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963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696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2C8CE545-2E60-4743-B669-3173351DCE2F}" type="slidenum">
              <a:rPr lang="en-GB" smtClean="0"/>
              <a:pPr/>
              <a:t>16</a:t>
            </a:fld>
            <a:endParaRPr lang="en-GB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0659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7066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1E4F799E-C760-42E5-B36F-F879AEC1966A}" type="slidenum">
              <a:rPr lang="en-GB" smtClean="0"/>
              <a:pPr/>
              <a:t>17</a:t>
            </a:fld>
            <a:endParaRPr lang="en-GB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683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7168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78DE9F73-4F8C-44D8-9A1A-1FA7FDC4BF58}" type="slidenum">
              <a:rPr lang="en-GB" smtClean="0"/>
              <a:pPr/>
              <a:t>18</a:t>
            </a:fld>
            <a:endParaRPr lang="en-GB" smtClean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270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7270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D05147A-4A93-45D6-94C0-853EDC2928E6}" type="slidenum">
              <a:rPr lang="en-GB" smtClean="0"/>
              <a:pPr/>
              <a:t>19</a:t>
            </a:fld>
            <a:endParaRPr lang="en-GB" smtClean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373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smtClean="0"/>
          </a:p>
        </p:txBody>
      </p:sp>
      <p:sp>
        <p:nvSpPr>
          <p:cNvPr id="7373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7DBA75AE-24D4-4595-A22F-D14D72F27322}" type="slidenum">
              <a:rPr lang="en-GB" smtClean="0"/>
              <a:pPr/>
              <a:t>20</a:t>
            </a:fld>
            <a:endParaRPr lang="en-GB" smtClean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475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smtClean="0"/>
          </a:p>
        </p:txBody>
      </p:sp>
      <p:sp>
        <p:nvSpPr>
          <p:cNvPr id="7475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957BC441-8F38-4439-90DF-9D70214C3B84}" type="slidenum">
              <a:rPr lang="en-GB" smtClean="0"/>
              <a:pPr/>
              <a:t>21</a:t>
            </a:fld>
            <a:endParaRPr lang="en-GB" smtClean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5779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7578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45B94DF0-D1A8-4D63-B2E4-8D2F8619C99C}" type="slidenum">
              <a:rPr lang="en-GB" smtClean="0"/>
              <a:pPr/>
              <a:t>22</a:t>
            </a:fld>
            <a:endParaRPr lang="en-GB" smtClean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6803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smtClean="0"/>
          </a:p>
        </p:txBody>
      </p:sp>
      <p:sp>
        <p:nvSpPr>
          <p:cNvPr id="7680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CB832B6E-8906-4CCF-8317-3E6F6910B3E4}" type="slidenum">
              <a:rPr lang="en-GB" smtClean="0"/>
              <a:pPr/>
              <a:t>23</a:t>
            </a:fld>
            <a:endParaRPr lang="en-GB" smtClean="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782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smtClean="0"/>
          </a:p>
        </p:txBody>
      </p:sp>
      <p:sp>
        <p:nvSpPr>
          <p:cNvPr id="7782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0C9580B6-1859-40ED-B5F3-EEF984AB0E39}" type="slidenum">
              <a:rPr lang="en-GB" smtClean="0"/>
              <a:pPr/>
              <a:t>24</a:t>
            </a:fld>
            <a:endParaRPr lang="en-GB" smtClean="0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885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smtClean="0"/>
          </a:p>
        </p:txBody>
      </p:sp>
      <p:sp>
        <p:nvSpPr>
          <p:cNvPr id="7885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E5BA50E7-A5F7-4A0E-8D5F-5C7F88FB7F75}" type="slidenum">
              <a:rPr lang="en-GB" smtClean="0"/>
              <a:pPr/>
              <a:t>25</a:t>
            </a:fld>
            <a:endParaRPr lang="en-GB" smtClean="0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987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smtClean="0"/>
          </a:p>
        </p:txBody>
      </p:sp>
      <p:sp>
        <p:nvSpPr>
          <p:cNvPr id="7987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60E3DF2B-D14E-4124-89A1-28C572B98D0C}" type="slidenum">
              <a:rPr lang="en-GB" smtClean="0"/>
              <a:pPr/>
              <a:t>26</a:t>
            </a:fld>
            <a:endParaRPr lang="en-GB" smtClean="0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0899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8090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97FF4CAA-66FE-4D6E-9C32-4549177C7216}" type="slidenum">
              <a:rPr lang="en-GB" smtClean="0"/>
              <a:pPr/>
              <a:t>27</a:t>
            </a:fld>
            <a:endParaRPr lang="en-GB" smtClean="0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23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8192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6504A4C7-E210-4412-927E-5F58FE66A401}" type="slidenum">
              <a:rPr lang="en-GB" smtClean="0"/>
              <a:pPr/>
              <a:t>28</a:t>
            </a:fld>
            <a:endParaRPr lang="en-GB" smtClean="0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294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8294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FBA8C514-9622-4461-BCC4-EB57D9D8D5C5}" type="slidenum">
              <a:rPr lang="en-GB" smtClean="0"/>
              <a:pPr/>
              <a:t>29</a:t>
            </a:fld>
            <a:endParaRPr lang="en-GB" smtClean="0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397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smtClean="0"/>
          </a:p>
        </p:txBody>
      </p:sp>
      <p:sp>
        <p:nvSpPr>
          <p:cNvPr id="839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C45D5D50-6155-4324-9D93-80EFDD1326F0}" type="slidenum">
              <a:rPr lang="en-GB" smtClean="0"/>
              <a:pPr/>
              <a:t>30</a:t>
            </a:fld>
            <a:endParaRPr lang="en-GB" smtClean="0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499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849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ADD5B0C5-9BEF-4BB0-A4E3-531AC10F4252}" type="slidenum">
              <a:rPr lang="en-GB" smtClean="0"/>
              <a:pPr/>
              <a:t>31</a:t>
            </a:fld>
            <a:endParaRPr lang="en-GB" smtClean="0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6019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smtClean="0"/>
          </a:p>
        </p:txBody>
      </p:sp>
      <p:sp>
        <p:nvSpPr>
          <p:cNvPr id="8602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EE428832-BBE0-437E-B9B2-D44A3DA7C0B7}" type="slidenum">
              <a:rPr lang="en-GB" smtClean="0"/>
              <a:pPr/>
              <a:t>32</a:t>
            </a:fld>
            <a:endParaRPr lang="en-GB" smtClean="0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7043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smtClean="0"/>
          </a:p>
        </p:txBody>
      </p:sp>
      <p:sp>
        <p:nvSpPr>
          <p:cNvPr id="870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A9131063-E759-402C-89A8-D6D7A8C1C7CF}" type="slidenum">
              <a:rPr lang="en-GB" smtClean="0"/>
              <a:pPr/>
              <a:t>33</a:t>
            </a:fld>
            <a:endParaRPr lang="en-GB" smtClean="0"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806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8806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0B73A4CA-0AA3-409E-8045-09B7A3EE4210}" type="slidenum">
              <a:rPr lang="en-GB" smtClean="0"/>
              <a:pPr/>
              <a:t>34</a:t>
            </a:fld>
            <a:endParaRPr lang="en-GB" smtClean="0"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909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8909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EF65A9EA-DE62-43CD-AF19-37204867B00D}" type="slidenum">
              <a:rPr lang="en-GB" smtClean="0"/>
              <a:pPr/>
              <a:t>35</a:t>
            </a:fld>
            <a:endParaRPr lang="en-GB" smtClean="0"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011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smtClean="0"/>
          </a:p>
        </p:txBody>
      </p:sp>
      <p:sp>
        <p:nvSpPr>
          <p:cNvPr id="901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010C426A-15B7-40C4-AEE4-41CACF32BA20}" type="slidenum">
              <a:rPr lang="en-GB" smtClean="0"/>
              <a:pPr/>
              <a:t>36</a:t>
            </a:fld>
            <a:endParaRPr lang="en-GB" smtClean="0"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1139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smtClean="0"/>
          </a:p>
        </p:txBody>
      </p:sp>
      <p:sp>
        <p:nvSpPr>
          <p:cNvPr id="9114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3457A54C-E16C-4956-A9BE-DB24739F881E}" type="slidenum">
              <a:rPr lang="en-GB" smtClean="0"/>
              <a:pPr/>
              <a:t>37</a:t>
            </a:fld>
            <a:endParaRPr lang="en-GB" smtClean="0"/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25EEE91-AEF8-40CA-B9F6-9C2C1A81DD2B}" type="slidenum">
              <a:rPr lang="en-GB" smtClean="0"/>
              <a:pPr>
                <a:defRPr/>
              </a:pPr>
              <a:t>38</a:t>
            </a:fld>
            <a:endParaRPr lang="en-GB"/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63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smtClean="0"/>
          </a:p>
        </p:txBody>
      </p:sp>
      <p:sp>
        <p:nvSpPr>
          <p:cNvPr id="921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987FD57F-19CE-43F0-86E9-55D668ADA470}" type="slidenum">
              <a:rPr lang="en-GB" smtClean="0"/>
              <a:pPr/>
              <a:t>39</a:t>
            </a:fld>
            <a:endParaRPr lang="en-GB" smtClean="0"/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318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smtClean="0"/>
          </a:p>
        </p:txBody>
      </p:sp>
      <p:sp>
        <p:nvSpPr>
          <p:cNvPr id="931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F4CD1513-FA42-4D83-A456-A56560879517}" type="slidenum">
              <a:rPr lang="en-GB" smtClean="0"/>
              <a:pPr/>
              <a:t>40</a:t>
            </a:fld>
            <a:endParaRPr lang="en-GB" smtClean="0"/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25EEE91-AEF8-40CA-B9F6-9C2C1A81DD2B}" type="slidenum">
              <a:rPr lang="en-GB" smtClean="0"/>
              <a:pPr>
                <a:defRPr/>
              </a:pPr>
              <a:t>41</a:t>
            </a:fld>
            <a:endParaRPr lang="en-GB"/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421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9421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345929A4-D23C-41B9-86B6-73420EF6AEDB}" type="slidenum">
              <a:rPr lang="en-GB" smtClean="0"/>
              <a:pPr/>
              <a:t>42</a:t>
            </a:fld>
            <a:endParaRPr lang="en-GB" smtClean="0"/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25EEE91-AEF8-40CA-B9F6-9C2C1A81DD2B}" type="slidenum">
              <a:rPr lang="en-GB" smtClean="0"/>
              <a:pPr>
                <a:defRPr/>
              </a:pPr>
              <a:t>43</a:t>
            </a:fld>
            <a:endParaRPr lang="en-GB"/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523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952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FA621390-4886-4E48-8347-BE75C4B48DBE}" type="slidenum">
              <a:rPr lang="en-GB" smtClean="0"/>
              <a:pPr/>
              <a:t>44</a:t>
            </a:fld>
            <a:endParaRPr lang="en-GB" smtClean="0"/>
          </a:p>
        </p:txBody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6259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9626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E1395DB6-EE9A-4CF9-803D-40CCE3D82FBA}" type="slidenum">
              <a:rPr lang="en-GB" smtClean="0"/>
              <a:pPr/>
              <a:t>45</a:t>
            </a:fld>
            <a:endParaRPr lang="en-GB" smtClean="0"/>
          </a:p>
        </p:txBody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7283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smtClean="0"/>
          </a:p>
        </p:txBody>
      </p:sp>
      <p:sp>
        <p:nvSpPr>
          <p:cNvPr id="9728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105369C9-78E7-4951-A4B0-2E5E9183C1EA}" type="slidenum">
              <a:rPr lang="en-GB" smtClean="0"/>
              <a:pPr/>
              <a:t>46</a:t>
            </a:fld>
            <a:endParaRPr lang="en-GB" smtClean="0"/>
          </a:p>
        </p:txBody>
      </p:sp>
    </p:spTree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830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9830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2C3E8B16-449D-428F-862B-E39D85485FB9}" type="slidenum">
              <a:rPr lang="en-GB" smtClean="0"/>
              <a:pPr/>
              <a:t>47</a:t>
            </a:fld>
            <a:endParaRPr lang="en-GB" smtClean="0"/>
          </a:p>
        </p:txBody>
      </p:sp>
    </p:spTree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933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smtClean="0"/>
          </a:p>
        </p:txBody>
      </p:sp>
      <p:sp>
        <p:nvSpPr>
          <p:cNvPr id="9933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6B556B7F-7BCF-47F5-83E2-01133D1AEF08}" type="slidenum">
              <a:rPr lang="en-GB" smtClean="0"/>
              <a:pPr/>
              <a:t>48</a:t>
            </a:fld>
            <a:endParaRPr lang="en-GB" smtClean="0"/>
          </a:p>
        </p:txBody>
      </p:sp>
    </p:spTree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035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smtClean="0"/>
          </a:p>
        </p:txBody>
      </p:sp>
      <p:sp>
        <p:nvSpPr>
          <p:cNvPr id="10035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9D468648-5B6E-4969-86C4-64FC7AF4D266}" type="slidenum">
              <a:rPr lang="en-GB" smtClean="0"/>
              <a:pPr/>
              <a:t>49</a:t>
            </a:fld>
            <a:endParaRPr lang="en-GB" smtClean="0"/>
          </a:p>
        </p:txBody>
      </p:sp>
    </p:spTree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25EEE91-AEF8-40CA-B9F6-9C2C1A81DD2B}" type="slidenum">
              <a:rPr lang="en-GB" smtClean="0"/>
              <a:pPr>
                <a:defRPr/>
              </a:pPr>
              <a:t>50</a:t>
            </a:fld>
            <a:endParaRPr lang="en-GB"/>
          </a:p>
        </p:txBody>
      </p:sp>
    </p:spTree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25EEE91-AEF8-40CA-B9F6-9C2C1A81DD2B}" type="slidenum">
              <a:rPr lang="en-GB" smtClean="0"/>
              <a:pPr>
                <a:defRPr/>
              </a:pPr>
              <a:t>51</a:t>
            </a:fld>
            <a:endParaRPr lang="en-GB"/>
          </a:p>
        </p:txBody>
      </p:sp>
    </p:spTree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25EEE91-AEF8-40CA-B9F6-9C2C1A81DD2B}" type="slidenum">
              <a:rPr lang="en-GB" smtClean="0"/>
              <a:pPr>
                <a:defRPr/>
              </a:pPr>
              <a:t>52</a:t>
            </a:fld>
            <a:endParaRPr lang="en-GB"/>
          </a:p>
        </p:txBody>
      </p:sp>
    </p:spTree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25EEE91-AEF8-40CA-B9F6-9C2C1A81DD2B}" type="slidenum">
              <a:rPr lang="en-GB" smtClean="0"/>
              <a:pPr>
                <a:defRPr/>
              </a:pPr>
              <a:t>53</a:t>
            </a:fld>
            <a:endParaRPr lang="en-GB"/>
          </a:p>
        </p:txBody>
      </p:sp>
    </p:spTree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1379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10138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7B75923C-66E6-4AD0-BF04-4C19A957D011}" type="slidenum">
              <a:rPr lang="en-GB" smtClean="0"/>
              <a:pPr/>
              <a:t>54</a:t>
            </a:fld>
            <a:endParaRPr lang="en-GB" smtClean="0"/>
          </a:p>
        </p:txBody>
      </p:sp>
    </p:spTree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2403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10240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B3D12BC9-1430-4F55-85F8-78FA113B3B6B}" type="slidenum">
              <a:rPr lang="en-GB" smtClean="0"/>
              <a:pPr/>
              <a:t>55</a:t>
            </a:fld>
            <a:endParaRPr lang="en-GB" smtClean="0"/>
          </a:p>
        </p:txBody>
      </p:sp>
    </p:spTree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342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10342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E974A9C6-3209-4B18-A1D8-0C4882DA6EB5}" type="slidenum">
              <a:rPr lang="en-GB" smtClean="0"/>
              <a:pPr/>
              <a:t>56</a:t>
            </a:fld>
            <a:endParaRPr lang="en-GB" smtClean="0"/>
          </a:p>
        </p:txBody>
      </p:sp>
    </p:spTree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445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10445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C1998862-E137-4E32-A4F3-240A193563D5}" type="slidenum">
              <a:rPr lang="en-GB" smtClean="0"/>
              <a:pPr/>
              <a:t>57</a:t>
            </a:fld>
            <a:endParaRPr lang="en-GB" smtClean="0"/>
          </a:p>
        </p:txBody>
      </p:sp>
    </p:spTree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547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10547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74865FE7-5E57-4F27-A257-7E27A9F67ABA}" type="slidenum">
              <a:rPr lang="en-GB" smtClean="0"/>
              <a:pPr/>
              <a:t>58</a:t>
            </a:fld>
            <a:endParaRPr lang="en-GB" smtClean="0"/>
          </a:p>
        </p:txBody>
      </p:sp>
    </p:spTree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6499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10650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F8053230-62B6-4529-8820-B10C1D97A838}" type="slidenum">
              <a:rPr lang="en-GB" smtClean="0"/>
              <a:pPr/>
              <a:t>59</a:t>
            </a:fld>
            <a:endParaRPr lang="en-GB" smtClean="0"/>
          </a:p>
        </p:txBody>
      </p:sp>
    </p:spTree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7523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smtClean="0"/>
          </a:p>
        </p:txBody>
      </p:sp>
      <p:sp>
        <p:nvSpPr>
          <p:cNvPr id="10752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9BBBF9C2-3842-4909-914A-3C96FECF3A63}" type="slidenum">
              <a:rPr lang="en-GB" smtClean="0"/>
              <a:pPr/>
              <a:t>60</a:t>
            </a:fld>
            <a:endParaRPr lang="en-GB" smtClean="0"/>
          </a:p>
        </p:txBody>
      </p:sp>
    </p:spTree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854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10854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523463E-6290-4464-BF32-6A545DE124D3}" type="slidenum">
              <a:rPr lang="en-GB" smtClean="0"/>
              <a:pPr/>
              <a:t>61</a:t>
            </a:fld>
            <a:endParaRPr lang="en-GB" smtClean="0"/>
          </a:p>
        </p:txBody>
      </p:sp>
    </p:spTree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957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1095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F4E2814C-B46F-48E4-BC1A-9C0DA947411C}" type="slidenum">
              <a:rPr lang="en-GB" smtClean="0"/>
              <a:pPr/>
              <a:t>62</a:t>
            </a:fld>
            <a:endParaRPr lang="en-GB" smtClean="0"/>
          </a:p>
        </p:txBody>
      </p:sp>
    </p:spTree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1059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1105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8E4E3341-E035-42A6-A84D-CB7FF346C69F}" type="slidenum">
              <a:rPr lang="en-GB" smtClean="0"/>
              <a:pPr/>
              <a:t>63</a:t>
            </a:fld>
            <a:endParaRPr lang="en-GB" smtClean="0"/>
          </a:p>
        </p:txBody>
      </p:sp>
    </p:spTree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11619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11162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9E08235D-4A04-407D-A654-E4A44EDCECB2}" type="slidenum">
              <a:rPr lang="en-GB" smtClean="0"/>
              <a:pPr/>
              <a:t>64</a:t>
            </a:fld>
            <a:endParaRPr lang="en-GB" smtClean="0"/>
          </a:p>
        </p:txBody>
      </p:sp>
    </p:spTree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1366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smtClean="0"/>
          </a:p>
        </p:txBody>
      </p:sp>
      <p:sp>
        <p:nvSpPr>
          <p:cNvPr id="11366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FCECF46C-5E5C-47E6-8828-9F47B107A3A8}" type="slidenum">
              <a:rPr lang="en-GB" smtClean="0"/>
              <a:pPr/>
              <a:t>65</a:t>
            </a:fld>
            <a:endParaRPr lang="en-GB" smtClean="0"/>
          </a:p>
        </p:txBody>
      </p:sp>
    </p:spTree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12643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smtClean="0"/>
          </a:p>
        </p:txBody>
      </p:sp>
      <p:sp>
        <p:nvSpPr>
          <p:cNvPr id="1126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B2C1F3ED-700A-4E40-A695-D29689E69E1C}" type="slidenum">
              <a:rPr lang="en-GB" smtClean="0"/>
              <a:pPr/>
              <a:t>66</a:t>
            </a:fld>
            <a:endParaRPr lang="en-GB" smtClean="0"/>
          </a:p>
        </p:txBody>
      </p:sp>
    </p:spTree>
  </p:cSld>
  <p:clrMapOvr>
    <a:masterClrMapping/>
  </p:clrMapOvr>
</p:notes>
</file>

<file path=ppt/notesSlides/notesSlide6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1469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smtClean="0"/>
          </a:p>
        </p:txBody>
      </p:sp>
      <p:sp>
        <p:nvSpPr>
          <p:cNvPr id="11469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E302458C-D17C-4ED1-9460-A1289B7AB874}" type="slidenum">
              <a:rPr lang="en-GB" smtClean="0"/>
              <a:pPr/>
              <a:t>67</a:t>
            </a:fld>
            <a:endParaRPr lang="en-GB" smtClean="0"/>
          </a:p>
        </p:txBody>
      </p:sp>
    </p:spTree>
  </p:cSld>
  <p:clrMapOvr>
    <a:masterClrMapping/>
  </p:clrMapOvr>
</p:notes>
</file>

<file path=ppt/notesSlides/notesSlide6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25EEE91-AEF8-40CA-B9F6-9C2C1A81DD2B}" type="slidenum">
              <a:rPr lang="en-GB" smtClean="0"/>
              <a:pPr>
                <a:defRPr/>
              </a:pPr>
              <a:t>68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08DD32-BC3A-41D5-994E-EEC3877D404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0EFF57-2AAF-42AA-9D9E-31F0D47A07B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4B7A7B-A46C-40B8-A623-AC12DB673EE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A1611C-9641-42E2-9EF5-A435197520B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344F62-B2FE-45E6-AA63-4EB598E6B81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080529-EE23-4A6C-9E04-4C5ED510367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A7A712-1E27-4B1C-84AE-04BCC16BD0F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35C93D-AA18-4B77-9647-EB8AB6E604B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571E26-D51B-419B-9FF0-2C8CB3F6A13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1AFC9F-9680-4519-92DA-EA0AEB588F1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A09C98-4AAB-482A-A3D2-218406AED00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3C3A0378-5F4D-476F-A293-3A8779E7B3C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cs typeface="+mn-cs"/>
              </a:defRPr>
            </a:lvl1pPr>
          </a:lstStyle>
          <a:p>
            <a:pPr>
              <a:defRPr/>
            </a:pPr>
            <a:fld id="{46AE0404-C529-4AFE-8601-A0053CB4B08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  <p:sldLayoutId id="214748366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eg"/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notesSlide" Target="../notesSlides/notesSlide64.xml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notesSlide" Target="../notesSlides/notesSlide65.xml"/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notesSlide" Target="../notesSlides/notesSlide66.xml"/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7.xml"/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notesSlide" Target="../notesSlides/notesSlide6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3"/>
          <p:cNvSpPr>
            <a:spLocks noGrp="1"/>
          </p:cNvSpPr>
          <p:nvPr>
            <p:ph type="title"/>
          </p:nvPr>
        </p:nvSpPr>
        <p:spPr>
          <a:xfrm>
            <a:off x="428625" y="1643063"/>
            <a:ext cx="8229600" cy="1143000"/>
          </a:xfrm>
        </p:spPr>
        <p:txBody>
          <a:bodyPr/>
          <a:lstStyle/>
          <a:p>
            <a:r>
              <a:rPr lang="en-GB" sz="4800" dirty="0" smtClean="0"/>
              <a:t>Introduction to Beekeeping</a:t>
            </a:r>
            <a:r>
              <a:rPr lang="en-GB" sz="4000" dirty="0" smtClean="0"/>
              <a:t/>
            </a:r>
            <a:br>
              <a:rPr lang="en-GB" sz="4000" dirty="0" smtClean="0"/>
            </a:br>
            <a:r>
              <a:rPr lang="en-GB" sz="4000" dirty="0" smtClean="0"/>
              <a:t/>
            </a:r>
            <a:br>
              <a:rPr lang="en-GB" sz="4000" dirty="0" smtClean="0"/>
            </a:br>
            <a:r>
              <a:rPr lang="en-GB" sz="4000" dirty="0" smtClean="0"/>
              <a:t>Conwy Beekeepers</a:t>
            </a:r>
            <a:br>
              <a:rPr lang="en-GB" sz="4000" dirty="0" smtClean="0"/>
            </a:br>
            <a:r>
              <a:rPr lang="en-GB" sz="4000" dirty="0" smtClean="0"/>
              <a:t>Beginners’ Course 2010/2011</a:t>
            </a:r>
          </a:p>
        </p:txBody>
      </p:sp>
      <p:sp>
        <p:nvSpPr>
          <p:cNvPr id="3075" name="Content Placeholder 4"/>
          <p:cNvSpPr>
            <a:spLocks noGrp="1"/>
          </p:cNvSpPr>
          <p:nvPr>
            <p:ph idx="1"/>
          </p:nvPr>
        </p:nvSpPr>
        <p:spPr>
          <a:xfrm>
            <a:off x="323850" y="4076700"/>
            <a:ext cx="8229600" cy="1643063"/>
          </a:xfrm>
        </p:spPr>
        <p:txBody>
          <a:bodyPr/>
          <a:lstStyle/>
          <a:p>
            <a:pPr algn="ctr">
              <a:buFontTx/>
              <a:buNone/>
            </a:pPr>
            <a:r>
              <a:rPr lang="en-GB" sz="4000" smtClean="0"/>
              <a:t>Geoff Critchley</a:t>
            </a:r>
          </a:p>
          <a:p>
            <a:pPr algn="ctr">
              <a:buFontTx/>
              <a:buNone/>
            </a:pPr>
            <a:r>
              <a:rPr lang="en-GB" sz="2400" smtClean="0"/>
              <a:t>Master beekeeper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Object of the Course</a:t>
            </a:r>
            <a:endParaRPr lang="en-US" smtClean="0"/>
          </a:p>
        </p:txBody>
      </p:sp>
      <p:sp>
        <p:nvSpPr>
          <p:cNvPr id="132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FontTx/>
              <a:buAutoNum type="arabicPeriod"/>
            </a:pPr>
            <a:r>
              <a:rPr lang="en-GB" dirty="0" smtClean="0"/>
              <a:t>To give you the basic background to enable you start keeping bees</a:t>
            </a:r>
          </a:p>
          <a:p>
            <a:pPr marL="609600" indent="-609600">
              <a:buFontTx/>
              <a:buAutoNum type="arabicPeriod"/>
            </a:pPr>
            <a:r>
              <a:rPr lang="en-GB" dirty="0" smtClean="0"/>
              <a:t>Hands on experience with bees</a:t>
            </a:r>
          </a:p>
          <a:p>
            <a:pPr marL="609600" indent="-609600">
              <a:buFontTx/>
              <a:buAutoNum type="arabicPeriod"/>
            </a:pPr>
            <a:r>
              <a:rPr lang="en-GB" dirty="0" smtClean="0"/>
              <a:t>An opportunity to start beekeeping with your own bees this coming year! </a:t>
            </a: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u="sng" dirty="0" smtClean="0"/>
              <a:t>Course Syllabus</a:t>
            </a:r>
            <a:endParaRPr lang="en-US" sz="4000" b="1" u="sng" dirty="0" smtClean="0"/>
          </a:p>
        </p:txBody>
      </p:sp>
      <p:sp>
        <p:nvSpPr>
          <p:cNvPr id="1280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en-GB" sz="2800" b="1" dirty="0" smtClean="0"/>
              <a:t>Tonight</a:t>
            </a:r>
            <a:r>
              <a:rPr lang="en-GB" sz="2800" dirty="0" smtClean="0"/>
              <a:t>		Introduction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sz="2800" b="1" dirty="0" smtClean="0"/>
              <a:t>October		</a:t>
            </a:r>
            <a:r>
              <a:rPr lang="en-GB" sz="2800" dirty="0" smtClean="0"/>
              <a:t>Honeybee Colony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sz="2800" b="1" dirty="0" smtClean="0"/>
              <a:t>November		</a:t>
            </a:r>
            <a:r>
              <a:rPr lang="en-GB" sz="2800" dirty="0" smtClean="0"/>
              <a:t>Summer Management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sz="2800" b="1" dirty="0" smtClean="0"/>
              <a:t>December		</a:t>
            </a:r>
            <a:r>
              <a:rPr lang="en-GB" sz="2800" dirty="0" smtClean="0"/>
              <a:t>Honey Harvest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sz="2800" b="1" dirty="0" smtClean="0"/>
              <a:t>January		</a:t>
            </a:r>
            <a:r>
              <a:rPr lang="en-GB" sz="2800" dirty="0" smtClean="0"/>
              <a:t>Bee Diseases</a:t>
            </a:r>
            <a:r>
              <a:rPr lang="en-GB" sz="2800" b="1" dirty="0" smtClean="0"/>
              <a:t>	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sz="2800" b="1" dirty="0" smtClean="0"/>
              <a:t>March		</a:t>
            </a:r>
            <a:r>
              <a:rPr lang="en-GB" sz="2800" dirty="0" smtClean="0"/>
              <a:t>Winter Preparation</a:t>
            </a:r>
            <a:endParaRPr lang="en-GB" sz="2800" b="1" dirty="0" smtClean="0"/>
          </a:p>
          <a:p>
            <a:pPr>
              <a:lnSpc>
                <a:spcPct val="90000"/>
              </a:lnSpc>
              <a:buFontTx/>
              <a:buNone/>
            </a:pPr>
            <a:r>
              <a:rPr lang="en-GB" sz="2800" b="1" dirty="0" smtClean="0"/>
              <a:t>April			</a:t>
            </a:r>
            <a:r>
              <a:rPr lang="en-GB" sz="2800" dirty="0" smtClean="0"/>
              <a:t>Hives, Fames and Equipment</a:t>
            </a:r>
            <a:endParaRPr lang="en-GB" sz="2800" b="1" dirty="0" smtClean="0"/>
          </a:p>
          <a:p>
            <a:pPr>
              <a:lnSpc>
                <a:spcPct val="90000"/>
              </a:lnSpc>
              <a:buFontTx/>
              <a:buNone/>
            </a:pPr>
            <a:r>
              <a:rPr lang="en-GB" sz="2800" b="1" dirty="0" smtClean="0"/>
              <a:t>				</a:t>
            </a:r>
            <a:r>
              <a:rPr lang="en-GB" sz="2800" dirty="0" smtClean="0"/>
              <a:t>2</a:t>
            </a:r>
            <a:r>
              <a:rPr lang="en-GB" sz="2800" baseline="30000" dirty="0" smtClean="0"/>
              <a:t>nd</a:t>
            </a:r>
            <a:r>
              <a:rPr lang="en-GB" sz="2800" dirty="0" smtClean="0"/>
              <a:t> Apiary session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sz="2800" b="1" dirty="0" smtClean="0"/>
              <a:t>May			</a:t>
            </a:r>
            <a:r>
              <a:rPr lang="en-GB" sz="2800" dirty="0" smtClean="0"/>
              <a:t>Revision session </a:t>
            </a:r>
            <a:endParaRPr lang="en-GB" sz="2800" b="1" dirty="0" smtClean="0"/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609600" y="17526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342900" marR="0" lvl="0" indent="-342900" algn="ctr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sng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Tonight  </a:t>
            </a:r>
            <a:endParaRPr kumimoji="0" lang="en-GB" sz="28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7.30 to 9.30 pm</a:t>
            </a:r>
          </a:p>
          <a:p>
            <a:pPr marL="342900" marR="0" lvl="0" indent="-342900" algn="ctr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Introduction:</a:t>
            </a:r>
          </a:p>
          <a:p>
            <a:pPr marL="342900" marR="0" lvl="0" indent="-34290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History of beekeeping</a:t>
            </a:r>
          </a:p>
          <a:p>
            <a:pPr marL="342900" marR="0" lvl="0" indent="-34290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The bee colony</a:t>
            </a:r>
          </a:p>
          <a:p>
            <a:pPr marL="342900" marR="0" lvl="0" indent="-34290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Types of bee</a:t>
            </a:r>
          </a:p>
          <a:p>
            <a:pPr marL="342900" marR="0" lvl="0" indent="-34290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Value of honeybees / relationship with flowers</a:t>
            </a:r>
          </a:p>
          <a:p>
            <a:pPr marL="342900" marR="0" lvl="0" indent="-34290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Bee products</a:t>
            </a:r>
          </a:p>
          <a:p>
            <a:pPr marL="342900" marR="0" lvl="0" indent="-34290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General discussions – Questions and answers</a:t>
            </a:r>
            <a:endParaRPr kumimoji="0" lang="en-US" sz="2800" b="0" i="0" u="none" strike="noStrike" kern="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80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280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280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280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280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280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280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2800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2800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2000"/>
                                        <p:tgtEl>
                                          <p:spTgt spid="1280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80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2000"/>
                                        <p:tgtEl>
                                          <p:spTgt spid="1280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80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2000"/>
                                        <p:tgtEl>
                                          <p:spTgt spid="1280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80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2000"/>
                                        <p:tgtEl>
                                          <p:spTgt spid="1280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80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2000"/>
                                        <p:tgtEl>
                                          <p:spTgt spid="1280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80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2000"/>
                                        <p:tgtEl>
                                          <p:spTgt spid="1280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80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2000"/>
                                        <p:tgtEl>
                                          <p:spTgt spid="1280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80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2000"/>
                                        <p:tgtEl>
                                          <p:spTgt spid="12800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800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5" dur="2000"/>
                                        <p:tgtEl>
                                          <p:spTgt spid="12800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800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2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2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8003" grpId="0" uiExpand="1" build="p"/>
      <p:bldP spid="128003" grpId="1" uiExpand="1" build="p"/>
      <p:bldP spid="4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142976" y="857232"/>
            <a:ext cx="7143799" cy="5441968"/>
          </a:xfrm>
        </p:spPr>
        <p:txBody>
          <a:bodyPr/>
          <a:lstStyle/>
          <a:p>
            <a:pPr algn="ctr">
              <a:buFontTx/>
              <a:buNone/>
            </a:pPr>
            <a:r>
              <a:rPr lang="en-GB" sz="4000" b="1" u="sng" dirty="0" smtClean="0"/>
              <a:t>Recommended Book</a:t>
            </a:r>
            <a:endParaRPr lang="en-US" sz="4000" dirty="0" smtClean="0"/>
          </a:p>
        </p:txBody>
      </p:sp>
      <p:pic>
        <p:nvPicPr>
          <p:cNvPr id="130052" name="Picture 4" descr="SAVE0116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3563938" y="2420938"/>
            <a:ext cx="2357437" cy="370522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4" descr="bees composite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0825" y="536575"/>
            <a:ext cx="8567738" cy="5749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-857288" y="0"/>
            <a:ext cx="9456084" cy="74315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 descr="rock painti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63788" y="188913"/>
            <a:ext cx="4178300" cy="6335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4" descr="malta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396413" cy="7046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F:\DCIM\100OLYMP\P7040145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7938"/>
            <a:ext cx="9144000" cy="684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4" descr="P5230147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-1" y="0"/>
            <a:ext cx="9165007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4" descr="P513003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396413" cy="7031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4" descr="P513003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684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4" descr="P701007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10490200" cy="7850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4" descr="P701007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-180975" y="-119063"/>
            <a:ext cx="9577388" cy="71659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4" descr="P7010077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396413" cy="7032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4" descr="P701008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324975" cy="6977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6" descr="P701013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396413" cy="7029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4" descr="bees plus queen on comb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-928688" y="0"/>
            <a:ext cx="10874376" cy="7161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560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4" descr="Queen on comb with drones"/>
          <p:cNvPicPr>
            <a:picLocks noChangeAspect="1" noChangeArrowheads="1"/>
          </p:cNvPicPr>
          <p:nvPr/>
        </p:nvPicPr>
        <p:blipFill>
          <a:blip r:embed="rId3">
            <a:lum bright="-20000" contrast="-10000"/>
          </a:blip>
          <a:srcRect/>
          <a:stretch>
            <a:fillRect/>
          </a:stretch>
        </p:blipFill>
        <p:spPr bwMode="auto">
          <a:xfrm>
            <a:off x="0" y="7938"/>
            <a:ext cx="9324975" cy="6977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3000" fill="hold"/>
                                        <p:tgtEl>
                                          <p:spTgt spid="2867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loseup of comb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71438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healthy unsealed brood.BMP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427038" y="0"/>
            <a:ext cx="9571038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healthy sealed brood.BMP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285750" y="0"/>
            <a:ext cx="9964738" cy="7215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1" descr="pollen.BMP"/>
          <p:cNvPicPr>
            <a:picLocks noChangeAspect="1"/>
          </p:cNvPicPr>
          <p:nvPr/>
        </p:nvPicPr>
        <p:blipFill>
          <a:blip r:embed="rId3" cstate="print"/>
          <a:srcRect l="2344" t="3125" r="6250" b="7813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4" descr="queen cup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10693400" cy="700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6258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-44450" y="0"/>
            <a:ext cx="9188450" cy="701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animScale>
                                      <p:cBhvr>
                                        <p:cTn id="6" dur="3000" fill="hold"/>
                                        <p:tgtEl>
                                          <p:spTgt spid="9625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1" descr="swarm1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06600" y="0"/>
            <a:ext cx="51308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969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4" descr="P6230080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324975" cy="697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4" descr="swarm on lampost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7386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4" descr="P517004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-4140200" y="-2763838"/>
            <a:ext cx="18265775" cy="13666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warm on fence.BMP"/>
          <p:cNvPicPr>
            <a:picLocks noChangeAspect="1"/>
          </p:cNvPicPr>
          <p:nvPr/>
        </p:nvPicPr>
        <p:blipFill>
          <a:blip r:embed="rId3" cstate="print"/>
          <a:srcRect l="3125" t="3125" r="7812" b="23480"/>
          <a:stretch>
            <a:fillRect/>
          </a:stretch>
        </p:blipFill>
        <p:spPr>
          <a:xfrm>
            <a:off x="1500166" y="0"/>
            <a:ext cx="5548030" cy="685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4" descr="P705009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396413" cy="7031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eveloped queen cell.BMP"/>
          <p:cNvPicPr>
            <a:picLocks noChangeAspect="1"/>
          </p:cNvPicPr>
          <p:nvPr/>
        </p:nvPicPr>
        <p:blipFill>
          <a:blip r:embed="rId3" cstate="print"/>
          <a:srcRect l="3125" t="9375" r="4687" b="19791"/>
          <a:stretch>
            <a:fillRect/>
          </a:stretch>
        </p:blipFill>
        <p:spPr>
          <a:xfrm>
            <a:off x="2143108" y="-35138"/>
            <a:ext cx="4708734" cy="689313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1" descr="queen cell torn down.BMP"/>
          <p:cNvPicPr>
            <a:picLocks noChangeAspect="1"/>
          </p:cNvPicPr>
          <p:nvPr/>
        </p:nvPicPr>
        <p:blipFill>
          <a:blip r:embed="rId3"/>
          <a:srcRect l="6250" t="1953" r="3906" b="7813"/>
          <a:stretch>
            <a:fillRect/>
          </a:stretch>
        </p:blipFill>
        <p:spPr bwMode="auto">
          <a:xfrm>
            <a:off x="-138113" y="0"/>
            <a:ext cx="9282113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Picture 4" descr="P7010080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396413" cy="7031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4" descr="P5230147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-973138" y="0"/>
            <a:ext cx="10620376" cy="7947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ky scraper hives.BMP"/>
          <p:cNvPicPr>
            <a:picLocks noChangeAspect="1"/>
          </p:cNvPicPr>
          <p:nvPr/>
        </p:nvPicPr>
        <p:blipFill>
          <a:blip r:embed="rId3" cstate="print"/>
          <a:srcRect l="583" t="5033" r="10548" b="9382"/>
          <a:stretch>
            <a:fillRect/>
          </a:stretch>
        </p:blipFill>
        <p:spPr>
          <a:xfrm>
            <a:off x="2143108" y="-60768"/>
            <a:ext cx="4500594" cy="691876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feeding.BMP"/>
          <p:cNvPicPr>
            <a:picLocks noChangeAspect="1"/>
          </p:cNvPicPr>
          <p:nvPr/>
        </p:nvPicPr>
        <p:blipFill>
          <a:blip r:embed="rId3" cstate="print"/>
          <a:srcRect l="3125" t="4166" r="6250" b="4166"/>
          <a:stretch>
            <a:fillRect/>
          </a:stretch>
        </p:blipFill>
        <p:spPr>
          <a:xfrm>
            <a:off x="2428859" y="-33022"/>
            <a:ext cx="3857653" cy="689102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2" descr="C:\Users\geoff\Pictures\2007-10-21\034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-10682" y="0"/>
            <a:ext cx="9154682" cy="685000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1" descr="small feeder.BMP"/>
          <p:cNvPicPr>
            <a:picLocks noChangeAspect="1"/>
          </p:cNvPicPr>
          <p:nvPr/>
        </p:nvPicPr>
        <p:blipFill>
          <a:blip r:embed="rId3"/>
          <a:srcRect l="2344" t="1953" r="3906" b="6641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repared for winter.BMP"/>
          <p:cNvPicPr>
            <a:picLocks noChangeAspect="1"/>
          </p:cNvPicPr>
          <p:nvPr/>
        </p:nvPicPr>
        <p:blipFill>
          <a:blip r:embed="rId3" cstate="print"/>
          <a:srcRect l="1562" t="5208" r="7812" b="5208"/>
          <a:stretch>
            <a:fillRect/>
          </a:stretch>
        </p:blipFill>
        <p:spPr>
          <a:xfrm>
            <a:off x="2357422" y="0"/>
            <a:ext cx="4226442" cy="685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2" descr="C:\Users\geoff\Pictures\2007-10-21\03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-1" y="0"/>
            <a:ext cx="9165365" cy="6858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6" name="Picture 4" descr="P210001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324975" cy="6977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4148" name="Picture 4" descr="The Hollies Apiary 2006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-361950" y="0"/>
            <a:ext cx="9505950" cy="7113588"/>
          </a:xfrm>
        </p:spPr>
      </p:pic>
      <p:sp>
        <p:nvSpPr>
          <p:cNvPr id="134149" name="Rectangle 5"/>
          <p:cNvSpPr>
            <a:spLocks noGrp="1" noChangeArrowheads="1"/>
          </p:cNvSpPr>
          <p:nvPr>
            <p:ph type="title"/>
          </p:nvPr>
        </p:nvSpPr>
        <p:spPr>
          <a:xfrm>
            <a:off x="0" y="4437063"/>
            <a:ext cx="8229600" cy="1143000"/>
          </a:xfrm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Short Break for tea or coffee</a:t>
            </a:r>
            <a:endParaRPr lang="en-US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90" name="Picture 4" descr="bee on cherry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324975" cy="697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4" descr="bee on Ribes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51050" y="0"/>
            <a:ext cx="4989513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126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8" name="Picture 1" descr="apple blossom.BMP"/>
          <p:cNvPicPr>
            <a:picLocks noChangeAspect="1"/>
          </p:cNvPicPr>
          <p:nvPr/>
        </p:nvPicPr>
        <p:blipFill>
          <a:blip r:embed="rId3"/>
          <a:srcRect l="5469" t="5469" r="2344" b="4297"/>
          <a:stretch>
            <a:fillRect/>
          </a:stretch>
        </p:blipFill>
        <p:spPr bwMode="auto">
          <a:xfrm>
            <a:off x="-214313" y="0"/>
            <a:ext cx="9525001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62" name="Picture 4" descr="bee on dandilion 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324975" cy="6977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986" name="Picture 1" descr="sycamore.BMP"/>
          <p:cNvPicPr>
            <a:picLocks noChangeAspect="1"/>
          </p:cNvPicPr>
          <p:nvPr/>
        </p:nvPicPr>
        <p:blipFill>
          <a:blip r:embed="rId3"/>
          <a:srcRect l="4166" t="6250" r="4166" b="6250"/>
          <a:stretch>
            <a:fillRect/>
          </a:stretch>
        </p:blipFill>
        <p:spPr bwMode="auto">
          <a:xfrm>
            <a:off x="0" y="0"/>
            <a:ext cx="9144000" cy="7072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010" name="Picture 1" descr="rape.BMP"/>
          <p:cNvPicPr>
            <a:picLocks noChangeAspect="1"/>
          </p:cNvPicPr>
          <p:nvPr/>
        </p:nvPicPr>
        <p:blipFill>
          <a:blip r:embed="rId3"/>
          <a:srcRect l="2081" t="4297" r="4688" b="6641"/>
          <a:stretch>
            <a:fillRect/>
          </a:stretch>
        </p:blipFill>
        <p:spPr bwMode="auto">
          <a:xfrm>
            <a:off x="0" y="-176213"/>
            <a:ext cx="9596438" cy="7034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AVE0138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812778" y="0"/>
            <a:ext cx="10769556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AVE0137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812778" y="0"/>
            <a:ext cx="10769556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7180148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0"/>
            <a:ext cx="9165365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P718015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7993"/>
            <a:ext cx="9144000" cy="684201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4" name="Picture 4" descr="bees on lavender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-612775" y="0"/>
            <a:ext cx="10404475" cy="687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58" name="Picture 4" descr="bee on cotoniaster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7938"/>
            <a:ext cx="9324975" cy="6977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082" name="Picture 4" descr="bee on rosebay willowherb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84350" y="0"/>
            <a:ext cx="5132388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106" name="Picture 4" descr="bee on blackberry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10260013" cy="6919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130" name="Picture 5" descr="P824000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274175" cy="6938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154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-2116138"/>
            <a:ext cx="10009188" cy="112109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178" name="Picture 4" descr="bees on heather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-57150"/>
            <a:ext cx="9144000" cy="6972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02" name="Picture 4" descr="P8210379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684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4" name="Picture 4" descr="P8210387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05013" y="0"/>
            <a:ext cx="5175250" cy="691673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250" name="Picture 4" descr="P821039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-180975" y="-309563"/>
            <a:ext cx="9578975" cy="7167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274" name="Picture 4" descr="P8210338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684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322" name="Picture 1" descr="Conwy honey fair.BMP"/>
          <p:cNvPicPr>
            <a:picLocks noChangeAspect="1"/>
          </p:cNvPicPr>
          <p:nvPr/>
        </p:nvPicPr>
        <p:blipFill>
          <a:blip r:embed="rId3"/>
          <a:srcRect l="2344" t="1953" r="6250" b="7813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298" name="Picture 1" descr="Honey Fair 2007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Interesting Facts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596" y="1428736"/>
            <a:ext cx="8215370" cy="4857784"/>
          </a:xfrm>
        </p:spPr>
        <p:txBody>
          <a:bodyPr/>
          <a:lstStyle/>
          <a:p>
            <a:r>
              <a:rPr lang="en-GB" dirty="0" smtClean="0"/>
              <a:t>A bee in it’s lifetime collects less than half a teaspoon of honey</a:t>
            </a:r>
          </a:p>
          <a:p>
            <a:r>
              <a:rPr lang="en-GB" dirty="0" smtClean="0"/>
              <a:t>A 1lb jar of honey takes 55,000 flying miles</a:t>
            </a:r>
          </a:p>
          <a:p>
            <a:r>
              <a:rPr lang="en-GB" dirty="0" smtClean="0"/>
              <a:t>More than a third the world’s food production is dependent on pollination by bees</a:t>
            </a:r>
          </a:p>
          <a:p>
            <a:r>
              <a:rPr lang="en-GB" dirty="0" smtClean="0"/>
              <a:t>The only creature other than man that can tell another where a food source is</a:t>
            </a:r>
          </a:p>
          <a:p>
            <a:endParaRPr lang="en-GB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4148" name="Picture 4" descr="The Hollies Apiary 2006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-361950" y="-255588"/>
            <a:ext cx="9505950" cy="7113588"/>
          </a:xfrm>
        </p:spPr>
      </p:pic>
      <p:sp>
        <p:nvSpPr>
          <p:cNvPr id="134149" name="Rectangle 5"/>
          <p:cNvSpPr>
            <a:spLocks noGrp="1" noChangeArrowheads="1"/>
          </p:cNvSpPr>
          <p:nvPr>
            <p:ph type="title"/>
          </p:nvPr>
        </p:nvSpPr>
        <p:spPr>
          <a:xfrm>
            <a:off x="0" y="4437063"/>
            <a:ext cx="8229600" cy="1143000"/>
          </a:xfrm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See </a:t>
            </a:r>
            <a:r>
              <a:rPr lang="en-GB" smtClean="0">
                <a:solidFill>
                  <a:schemeClr val="bg1"/>
                </a:solidFill>
              </a:rPr>
              <a:t>you </a:t>
            </a:r>
            <a:r>
              <a:rPr lang="en-GB" smtClean="0">
                <a:solidFill>
                  <a:schemeClr val="bg1"/>
                </a:solidFill>
              </a:rPr>
              <a:t>here next </a:t>
            </a:r>
            <a:r>
              <a:rPr lang="en-GB" dirty="0" smtClean="0">
                <a:solidFill>
                  <a:schemeClr val="bg1"/>
                </a:solidFill>
              </a:rPr>
              <a:t>month </a:t>
            </a:r>
            <a:br>
              <a:rPr lang="en-GB" dirty="0" smtClean="0">
                <a:solidFill>
                  <a:schemeClr val="bg1"/>
                </a:solidFill>
              </a:rPr>
            </a:br>
            <a:r>
              <a:rPr lang="en-GB" dirty="0" smtClean="0">
                <a:solidFill>
                  <a:schemeClr val="bg1"/>
                </a:solidFill>
              </a:rPr>
              <a:t>&amp; in the Apiary on Saturday</a:t>
            </a:r>
            <a:endParaRPr lang="en-US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5">
      <a:dk1>
        <a:srgbClr val="000000"/>
      </a:dk1>
      <a:lt1>
        <a:srgbClr val="FFFFD9"/>
      </a:lt1>
      <a:dk2>
        <a:srgbClr val="000000"/>
      </a:dk2>
      <a:lt2>
        <a:srgbClr val="777777"/>
      </a:lt2>
      <a:accent1>
        <a:srgbClr val="FFFFF7"/>
      </a:accent1>
      <a:accent2>
        <a:srgbClr val="33CCCC"/>
      </a:accent2>
      <a:accent3>
        <a:srgbClr val="FFFFE9"/>
      </a:accent3>
      <a:accent4>
        <a:srgbClr val="000000"/>
      </a:accent4>
      <a:accent5>
        <a:srgbClr val="FFFFFA"/>
      </a:accent5>
      <a:accent6>
        <a:srgbClr val="2DB9B9"/>
      </a:accent6>
      <a:hlink>
        <a:srgbClr val="FF5050"/>
      </a:hlink>
      <a:folHlink>
        <a:srgbClr val="FF99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781</TotalTime>
  <Words>183</Words>
  <Application>Microsoft PowerPoint</Application>
  <PresentationFormat>On-screen Show (4:3)</PresentationFormat>
  <Paragraphs>102</Paragraphs>
  <Slides>68</Slides>
  <Notes>68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68</vt:i4>
      </vt:variant>
    </vt:vector>
  </HeadingPairs>
  <TitlesOfParts>
    <vt:vector size="69" baseType="lpstr">
      <vt:lpstr>Default Design</vt:lpstr>
      <vt:lpstr>Introduction to Beekeeping  Conwy Beekeepers Beginners’ Course 2010/2011</vt:lpstr>
      <vt:lpstr>Object of the Course</vt:lpstr>
      <vt:lpstr>Course Syllabus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  <vt:lpstr>Slide 23</vt:lpstr>
      <vt:lpstr>Slide 24</vt:lpstr>
      <vt:lpstr>Slide 25</vt:lpstr>
      <vt:lpstr>Slide 26</vt:lpstr>
      <vt:lpstr>Slide 27</vt:lpstr>
      <vt:lpstr>Slide 28</vt:lpstr>
      <vt:lpstr>Slide 29</vt:lpstr>
      <vt:lpstr>Slide 30</vt:lpstr>
      <vt:lpstr>Slide 31</vt:lpstr>
      <vt:lpstr>Slide 32</vt:lpstr>
      <vt:lpstr>Slide 33</vt:lpstr>
      <vt:lpstr>Slide 34</vt:lpstr>
      <vt:lpstr>Slide 35</vt:lpstr>
      <vt:lpstr>Slide 36</vt:lpstr>
      <vt:lpstr>Slide 37</vt:lpstr>
      <vt:lpstr>Slide 38</vt:lpstr>
      <vt:lpstr>Slide 39</vt:lpstr>
      <vt:lpstr>Slide 40</vt:lpstr>
      <vt:lpstr>Slide 41</vt:lpstr>
      <vt:lpstr>Slide 42</vt:lpstr>
      <vt:lpstr>Short Break for tea or coffee</vt:lpstr>
      <vt:lpstr>Slide 44</vt:lpstr>
      <vt:lpstr>Slide 45</vt:lpstr>
      <vt:lpstr>Slide 46</vt:lpstr>
      <vt:lpstr>Slide 47</vt:lpstr>
      <vt:lpstr>Slide 48</vt:lpstr>
      <vt:lpstr>Slide 49</vt:lpstr>
      <vt:lpstr>Slide 50</vt:lpstr>
      <vt:lpstr>Slide 51</vt:lpstr>
      <vt:lpstr>Slide 52</vt:lpstr>
      <vt:lpstr>Slide 53</vt:lpstr>
      <vt:lpstr>Slide 54</vt:lpstr>
      <vt:lpstr>Slide 55</vt:lpstr>
      <vt:lpstr>Slide 56</vt:lpstr>
      <vt:lpstr>Slide 57</vt:lpstr>
      <vt:lpstr>Slide 58</vt:lpstr>
      <vt:lpstr>Slide 59</vt:lpstr>
      <vt:lpstr>Slide 60</vt:lpstr>
      <vt:lpstr>Slide 61</vt:lpstr>
      <vt:lpstr>Slide 62</vt:lpstr>
      <vt:lpstr>Slide 63</vt:lpstr>
      <vt:lpstr>Slide 64</vt:lpstr>
      <vt:lpstr>Slide 65</vt:lpstr>
      <vt:lpstr>Slide 66</vt:lpstr>
      <vt:lpstr>Interesting Facts</vt:lpstr>
      <vt:lpstr>See you here next month  &amp; in the Apiary on Saturday</vt:lpstr>
    </vt:vector>
  </TitlesOfParts>
  <Company>Honey House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Geoff Critchley</dc:creator>
  <cp:lastModifiedBy>geoff</cp:lastModifiedBy>
  <cp:revision>47</cp:revision>
  <dcterms:created xsi:type="dcterms:W3CDTF">2007-06-30T11:19:10Z</dcterms:created>
  <dcterms:modified xsi:type="dcterms:W3CDTF">2010-09-06T10:45:45Z</dcterms:modified>
</cp:coreProperties>
</file>