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5"/>
  </p:notesMasterIdLst>
  <p:sldIdLst>
    <p:sldId id="256" r:id="rId2"/>
    <p:sldId id="262" r:id="rId3"/>
    <p:sldId id="261" r:id="rId4"/>
    <p:sldId id="277" r:id="rId5"/>
    <p:sldId id="285" r:id="rId6"/>
    <p:sldId id="274" r:id="rId7"/>
    <p:sldId id="264" r:id="rId8"/>
    <p:sldId id="275" r:id="rId9"/>
    <p:sldId id="276" r:id="rId10"/>
    <p:sldId id="269" r:id="rId11"/>
    <p:sldId id="266" r:id="rId12"/>
    <p:sldId id="265" r:id="rId13"/>
    <p:sldId id="267" r:id="rId14"/>
    <p:sldId id="268" r:id="rId15"/>
    <p:sldId id="271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7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0" autoAdjust="0"/>
    <p:restoredTop sz="94417" autoAdjust="0"/>
  </p:normalViewPr>
  <p:slideViewPr>
    <p:cSldViewPr>
      <p:cViewPr varScale="1">
        <p:scale>
          <a:sx n="70" d="100"/>
          <a:sy n="70" d="100"/>
        </p:scale>
        <p:origin x="-5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AADF36-0EE1-4247-942B-6222639BC1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1B8FB-25CC-4CDB-BA20-218E7C72C6F8}" type="slidenum">
              <a:rPr lang="en-US"/>
              <a:pPr/>
              <a:t>1</a:t>
            </a:fld>
            <a:endParaRPr lang="en-US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Tonight we will be looking at Hives, frames and equipment. First we’ll look at the options. Later we will all make up a frame, and I’ll demonstrate how to put together a brood box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DF36-0EE1-4247-942B-6222639BC1B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4A79F-4978-47B4-BFE9-D8D4985867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D1B84-0569-4E86-895E-35846911D9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1C51E-1696-4381-A345-E68851D8CC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87F8B7D-9210-4512-B2D2-2114DFB77C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0C27B-3B45-4F15-8129-5E42ED2DC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F0F4-FF9E-40FF-87E3-3C24B5EB93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BB552-F44D-4460-82D8-6CA30AD809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22A83-8288-4734-92BF-018D8BC939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783BE-23DC-4CCA-B26F-199170A67A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467B4-F6C1-428B-8C80-540A4BF607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60DC2-E930-4133-B005-23AF9E0976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26744-9B89-4F3B-A6F4-80427327E2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E165BB-CB46-4069-B0DC-3C46E3842B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Chart1.xl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The Hollies Apiary 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875" y="-458788"/>
            <a:ext cx="10009188" cy="7489826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-242888"/>
            <a:ext cx="8135937" cy="2447926"/>
          </a:xfrm>
        </p:spPr>
        <p:txBody>
          <a:bodyPr/>
          <a:lstStyle/>
          <a:p>
            <a:r>
              <a:rPr lang="en-GB" sz="2800" b="1">
                <a:solidFill>
                  <a:schemeClr val="accent1"/>
                </a:solidFill>
              </a:rPr>
              <a:t>Conwy Beekeepers</a:t>
            </a:r>
            <a:br>
              <a:rPr lang="en-GB" sz="2800" b="1">
                <a:solidFill>
                  <a:schemeClr val="accent1"/>
                </a:solidFill>
              </a:rPr>
            </a:br>
            <a:r>
              <a:rPr lang="en-GB" sz="4800" b="1">
                <a:solidFill>
                  <a:schemeClr val="accent1"/>
                </a:solidFill>
              </a:rPr>
              <a:t>Beginners Course</a:t>
            </a:r>
            <a:endParaRPr lang="en-US" sz="4800" b="1">
              <a:solidFill>
                <a:schemeClr val="accent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Session 2</a:t>
            </a:r>
          </a:p>
          <a:p>
            <a:r>
              <a:rPr lang="en-GB"/>
              <a:t>The Honeybee Colony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P5130033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467850" cy="7085013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P70100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69770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P70100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96413" cy="70310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P70100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69770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95288" y="5445125"/>
            <a:ext cx="691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8375" name="Picture 7" descr="P7010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69786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 descr="P7010085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324975" cy="6978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0" name="Picture 4" descr="P7010132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324975" cy="6978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Moving Hives</a:t>
            </a: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GB"/>
              <a:t>The rule for moving hives is:</a:t>
            </a:r>
          </a:p>
          <a:p>
            <a:pPr>
              <a:buFontTx/>
              <a:buNone/>
            </a:pPr>
            <a:endParaRPr lang="en-GB"/>
          </a:p>
          <a:p>
            <a:pPr algn="ctr">
              <a:buFontTx/>
              <a:buNone/>
            </a:pPr>
            <a:r>
              <a:rPr lang="en-GB" sz="60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Less than 3 feet</a:t>
            </a:r>
          </a:p>
          <a:p>
            <a:pPr algn="ctr">
              <a:buFontTx/>
              <a:buNone/>
            </a:pPr>
            <a:r>
              <a:rPr lang="en-GB" sz="60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More than 3 miles</a:t>
            </a:r>
            <a:endParaRPr lang="en-US" sz="6000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6" name="Picture 4" descr="P8240001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324975" cy="6978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Preparing for transportation</a:t>
            </a: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The day before – remove crown board and replace with a ventilated screen.</a:t>
            </a:r>
          </a:p>
          <a:p>
            <a:pPr>
              <a:lnSpc>
                <a:spcPct val="90000"/>
              </a:lnSpc>
            </a:pPr>
            <a:r>
              <a:rPr lang="en-GB"/>
              <a:t>Strap up the hive so that the whole thing is held together.</a:t>
            </a:r>
          </a:p>
          <a:p>
            <a:pPr>
              <a:lnSpc>
                <a:spcPct val="90000"/>
              </a:lnSpc>
            </a:pPr>
            <a:r>
              <a:rPr lang="en-GB"/>
              <a:t>Replace the roof</a:t>
            </a:r>
          </a:p>
          <a:p>
            <a:pPr>
              <a:lnSpc>
                <a:spcPct val="90000"/>
              </a:lnSpc>
            </a:pPr>
            <a:r>
              <a:rPr lang="en-GB"/>
              <a:t>Late in the evening (or very early in the morning) when no bees are flying, close up the entrance with a strip of foam rubber, and then remove the roof.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sz="4000"/>
              <a:t>Identification of Worker, Queen and Drone</a:t>
            </a:r>
            <a:endParaRPr lang="en-US" sz="4000"/>
          </a:p>
        </p:txBody>
      </p:sp>
      <p:pic>
        <p:nvPicPr>
          <p:cNvPr id="49159" name="Picture 7" descr="SAVE0103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1484313"/>
            <a:ext cx="3048000" cy="49291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Moving the hive</a:t>
            </a: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Best to move in the early morning, before the sun is hot. </a:t>
            </a:r>
          </a:p>
          <a:p>
            <a:pPr>
              <a:lnSpc>
                <a:spcPct val="90000"/>
              </a:lnSpc>
            </a:pPr>
            <a:r>
              <a:rPr lang="en-GB"/>
              <a:t>This is better than moving in the evening as the bees can fly as soon as they reach their destination.</a:t>
            </a:r>
          </a:p>
          <a:p>
            <a:pPr>
              <a:lnSpc>
                <a:spcPct val="90000"/>
              </a:lnSpc>
            </a:pPr>
            <a:r>
              <a:rPr lang="en-GB"/>
              <a:t>Try not to shake the bees up to much!</a:t>
            </a:r>
          </a:p>
          <a:p>
            <a:pPr>
              <a:lnSpc>
                <a:spcPct val="90000"/>
              </a:lnSpc>
            </a:pPr>
            <a:r>
              <a:rPr lang="en-GB"/>
              <a:t>If the journey is long, you may need to pour some water into the top to kep them cool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When you get to the new site</a:t>
            </a: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Set up the hives.</a:t>
            </a:r>
          </a:p>
          <a:p>
            <a:r>
              <a:rPr lang="en-GB"/>
              <a:t>Then remove the foam from the entrance and replace the roof – IN THAT ORDER</a:t>
            </a:r>
          </a:p>
          <a:p>
            <a:r>
              <a:rPr lang="en-GB"/>
              <a:t>Retreat !!!!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Returning to the old site</a:t>
            </a: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GB"/>
              <a:t>This is done exactly the same but –</a:t>
            </a:r>
          </a:p>
          <a:p>
            <a:pPr marL="990600" lvl="1" indent="-533400">
              <a:buFontTx/>
              <a:buAutoNum type="arabicPeriod"/>
            </a:pPr>
            <a:r>
              <a:rPr lang="en-GB"/>
              <a:t>If returning within 3 weeks, put the hives in the exact position in the apiary as they were before the move</a:t>
            </a:r>
          </a:p>
          <a:p>
            <a:pPr marL="990600" lvl="1" indent="-533400">
              <a:buFontTx/>
              <a:buAutoNum type="arabicPeriod"/>
            </a:pPr>
            <a:r>
              <a:rPr lang="en-GB"/>
              <a:t>If later than 3 weeks they can go anywhere.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Pantymwyn Api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987675" y="4797425"/>
            <a:ext cx="54721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>
                <a:solidFill>
                  <a:schemeClr val="accent1"/>
                </a:solidFill>
              </a:rPr>
              <a:t>Don’t forget to pick up your homework</a:t>
            </a:r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900113" y="908050"/>
            <a:ext cx="7200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>
                <a:solidFill>
                  <a:schemeClr val="accent1"/>
                </a:solidFill>
              </a:rPr>
              <a:t>That’s it for tonight</a:t>
            </a:r>
            <a:endParaRPr lang="en-US" sz="36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Identification of Worker, Queen and Drone</a:t>
            </a:r>
            <a:endParaRPr lang="en-US" sz="4000"/>
          </a:p>
        </p:txBody>
      </p:sp>
      <p:pic>
        <p:nvPicPr>
          <p:cNvPr id="48136" name="Picture 8" descr="P5230131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600200"/>
            <a:ext cx="604837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Marking the Queen</a:t>
            </a:r>
            <a:endParaRPr lang="en-US" sz="4000"/>
          </a:p>
        </p:txBody>
      </p:sp>
      <p:pic>
        <p:nvPicPr>
          <p:cNvPr id="74757" name="Picture 5" descr="P7010098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600200"/>
            <a:ext cx="604837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Typical colony population</a:t>
            </a:r>
            <a:endParaRPr lang="en-US"/>
          </a:p>
        </p:txBody>
      </p:sp>
      <p:graphicFrame>
        <p:nvGraphicFramePr>
          <p:cNvPr id="93187" name="Object 3"/>
          <p:cNvGraphicFramePr>
            <a:graphicFrameLocks noChangeAspect="1"/>
          </p:cNvGraphicFramePr>
          <p:nvPr>
            <p:ph idx="1"/>
          </p:nvPr>
        </p:nvGraphicFramePr>
        <p:xfrm>
          <a:off x="0" y="1470025"/>
          <a:ext cx="9144000" cy="5127625"/>
        </p:xfrm>
        <a:graphic>
          <a:graphicData uri="http://schemas.openxmlformats.org/presentationml/2006/ole">
            <p:oleObj spid="_x0000_s93187" name="Chart" r:id="rId4" imgW="4676851" imgH="2447849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en-GB" sz="6600"/>
              <a:t>The Colony</a:t>
            </a:r>
            <a:br>
              <a:rPr lang="en-GB" sz="6600"/>
            </a:br>
            <a:r>
              <a:rPr lang="en-GB" sz="4000"/>
              <a:t/>
            </a:r>
            <a:br>
              <a:rPr lang="en-GB" sz="4000"/>
            </a:br>
            <a:r>
              <a:rPr lang="en-GB" sz="4000"/>
              <a:t>What maintains the correct balance in the colony?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controlling influence</a:t>
            </a:r>
            <a:endParaRPr lang="en-US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611188" y="2276475"/>
            <a:ext cx="792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827088" y="2060575"/>
            <a:ext cx="7993062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/>
              <a:t> The queen produces a pheromone known as “Queen Substance”.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/>
              <a:t> The amount of this queen substance produced depends on the age of the queen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/>
              <a:t>Other factors which will have an influence on the colony: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n-GB"/>
              <a:t>Time of year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n-GB"/>
              <a:t>Weather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n-GB"/>
              <a:t>Available forage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en-GB" sz="4000"/>
              <a:t>What we look for when inspecting our hives</a:t>
            </a:r>
            <a:endParaRPr lang="en-US" sz="320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32038"/>
            <a:ext cx="8229600" cy="4121150"/>
          </a:xfrm>
        </p:spPr>
        <p:txBody>
          <a:bodyPr/>
          <a:lstStyle/>
          <a:p>
            <a:r>
              <a:rPr lang="en-GB"/>
              <a:t>Is the queen laying – not “</a:t>
            </a:r>
            <a:r>
              <a:rPr lang="en-GB" i="1"/>
              <a:t>Can we find the queen”</a:t>
            </a:r>
          </a:p>
          <a:p>
            <a:r>
              <a:rPr lang="en-GB"/>
              <a:t>Do the bees have any disease?</a:t>
            </a:r>
          </a:p>
          <a:p>
            <a:r>
              <a:rPr lang="en-GB"/>
              <a:t>Are there any drones?</a:t>
            </a:r>
          </a:p>
          <a:p>
            <a:r>
              <a:rPr lang="en-GB"/>
              <a:t>Are the bees bringing in pollen?</a:t>
            </a:r>
          </a:p>
          <a:p>
            <a:r>
              <a:rPr lang="en-GB"/>
              <a:t>Do the bees have plenty of food?</a:t>
            </a:r>
          </a:p>
          <a:p>
            <a:r>
              <a:rPr lang="en-GB"/>
              <a:t>Do the bees have plenty of space?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Content Placeholder 3" descr="PA24007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67850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187450" y="620713"/>
            <a:ext cx="7777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o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71472" y="1500174"/>
            <a:ext cx="8351837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/>
              <a:t>Break for tea or coffee</a:t>
            </a:r>
            <a:r>
              <a:rPr lang="en-GB" sz="3600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en-GB" sz="3600" dirty="0"/>
              <a:t>then we will look at the technique of opening and closing hives, and moving hives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453</Words>
  <Application>Microsoft PowerPoint</Application>
  <PresentationFormat>On-screen Show (4:3)</PresentationFormat>
  <Paragraphs>74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Default Design</vt:lpstr>
      <vt:lpstr>Microsoft Excel Chart</vt:lpstr>
      <vt:lpstr>Conwy Beekeepers Beginners Course</vt:lpstr>
      <vt:lpstr>Identification of Worker, Queen and Drone</vt:lpstr>
      <vt:lpstr>Identification of Worker, Queen and Drone</vt:lpstr>
      <vt:lpstr>Marking the Queen</vt:lpstr>
      <vt:lpstr>Typical colony population</vt:lpstr>
      <vt:lpstr>The Colony  What maintains the correct balance in the colony?</vt:lpstr>
      <vt:lpstr>The controlling influence</vt:lpstr>
      <vt:lpstr>What we look for when inspecting our hives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Moving Hives</vt:lpstr>
      <vt:lpstr>Slide 18</vt:lpstr>
      <vt:lpstr>Preparing for transportation</vt:lpstr>
      <vt:lpstr>Moving the hive</vt:lpstr>
      <vt:lpstr>When you get to the new site</vt:lpstr>
      <vt:lpstr>Returning to the old site</vt:lpstr>
      <vt:lpstr>Slide 23</vt:lpstr>
    </vt:vector>
  </TitlesOfParts>
  <Company>Honey 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Beginners Course</dc:title>
  <dc:creator>geoff</dc:creator>
  <cp:lastModifiedBy>geoff</cp:lastModifiedBy>
  <cp:revision>10</cp:revision>
  <dcterms:created xsi:type="dcterms:W3CDTF">2007-11-08T20:51:00Z</dcterms:created>
  <dcterms:modified xsi:type="dcterms:W3CDTF">2010-10-11T16:37:07Z</dcterms:modified>
</cp:coreProperties>
</file>